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30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27" d="100"/>
          <a:sy n="127" d="100"/>
        </p:scale>
        <p:origin x="442" y="9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:Hariharan 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:622021243019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a:t>
            </a:r>
            <a:r>
              <a:rPr lang="en-US" sz="1100" dirty="0">
                <a:solidFill>
                  <a:schemeClr val="tx1"/>
                </a:solidFill>
              </a:rPr>
              <a:t>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529390"/>
            <a:ext cx="7886430" cy="559468"/>
          </a:xfrm>
        </p:spPr>
        <p:txBody>
          <a:bodyPr/>
          <a:lstStyle/>
          <a:p>
            <a:pPr algn="ctr"/>
            <a:r>
              <a:rPr lang="en-US" sz="2400" b="1" dirty="0"/>
              <a:t>Login-Success-Page</a:t>
            </a:r>
          </a:p>
        </p:txBody>
      </p:sp>
      <p:pic>
        <p:nvPicPr>
          <p:cNvPr id="5" name="Picture 4">
            <a:extLst>
              <a:ext uri="{FF2B5EF4-FFF2-40B4-BE49-F238E27FC236}">
                <a16:creationId xmlns:a16="http://schemas.microsoft.com/office/drawing/2014/main" id="{F76F1723-6CE3-A1CF-9256-D9DFA4A4F73A}"/>
              </a:ext>
            </a:extLst>
          </p:cNvPr>
          <p:cNvPicPr>
            <a:picLocks noChangeAspect="1"/>
          </p:cNvPicPr>
          <p:nvPr/>
        </p:nvPicPr>
        <p:blipFill>
          <a:blip r:embed="rId2"/>
          <a:stretch>
            <a:fillRect/>
          </a:stretch>
        </p:blipFill>
        <p:spPr>
          <a:xfrm>
            <a:off x="0" y="1075764"/>
            <a:ext cx="9144000" cy="404235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541422"/>
            <a:ext cx="7886430" cy="493294"/>
          </a:xfrm>
        </p:spPr>
        <p:txBody>
          <a:bodyPr/>
          <a:lstStyle/>
          <a:p>
            <a:pPr algn="ctr"/>
            <a:r>
              <a:rPr lang="en-US" sz="2400" b="1" dirty="0"/>
              <a:t>Find-Bus-Page</a:t>
            </a:r>
          </a:p>
        </p:txBody>
      </p:sp>
      <p:pic>
        <p:nvPicPr>
          <p:cNvPr id="9" name="Picture 8">
            <a:extLst>
              <a:ext uri="{FF2B5EF4-FFF2-40B4-BE49-F238E27FC236}">
                <a16:creationId xmlns:a16="http://schemas.microsoft.com/office/drawing/2014/main" id="{05AFB1F2-3745-A582-2DD1-0AC48498221C}"/>
              </a:ext>
            </a:extLst>
          </p:cNvPr>
          <p:cNvPicPr>
            <a:picLocks noChangeAspect="1"/>
          </p:cNvPicPr>
          <p:nvPr/>
        </p:nvPicPr>
        <p:blipFill>
          <a:blip r:embed="rId2"/>
          <a:stretch>
            <a:fillRect/>
          </a:stretch>
        </p:blipFill>
        <p:spPr>
          <a:xfrm>
            <a:off x="0" y="1015999"/>
            <a:ext cx="9144000" cy="410773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556371" y="444944"/>
            <a:ext cx="7886430" cy="624183"/>
          </a:xfrm>
        </p:spPr>
        <p:txBody>
          <a:bodyPr/>
          <a:lstStyle/>
          <a:p>
            <a:pPr algn="ctr"/>
            <a:r>
              <a:rPr lang="en-US" sz="2400" b="1" dirty="0"/>
              <a:t>See-Booking-Page</a:t>
            </a:r>
          </a:p>
        </p:txBody>
      </p:sp>
      <p:pic>
        <p:nvPicPr>
          <p:cNvPr id="6" name="Picture 5">
            <a:extLst>
              <a:ext uri="{FF2B5EF4-FFF2-40B4-BE49-F238E27FC236}">
                <a16:creationId xmlns:a16="http://schemas.microsoft.com/office/drawing/2014/main" id="{2F255819-358A-6EC0-C41C-5F30849F0B3C}"/>
              </a:ext>
            </a:extLst>
          </p:cNvPr>
          <p:cNvPicPr>
            <a:picLocks noChangeAspect="1"/>
          </p:cNvPicPr>
          <p:nvPr/>
        </p:nvPicPr>
        <p:blipFill>
          <a:blip r:embed="rId2"/>
          <a:stretch>
            <a:fillRect/>
          </a:stretch>
        </p:blipFill>
        <p:spPr>
          <a:xfrm>
            <a:off x="0" y="1010652"/>
            <a:ext cx="9144000" cy="411568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16530" y="431576"/>
            <a:ext cx="7886430" cy="649583"/>
          </a:xfrm>
        </p:spPr>
        <p:txBody>
          <a:bodyPr/>
          <a:lstStyle/>
          <a:p>
            <a:pPr algn="ctr"/>
            <a:r>
              <a:rPr lang="en-US" sz="2400" b="1" dirty="0"/>
              <a:t>Register-Page</a:t>
            </a:r>
          </a:p>
        </p:txBody>
      </p:sp>
      <p:pic>
        <p:nvPicPr>
          <p:cNvPr id="4" name="Picture 3">
            <a:extLst>
              <a:ext uri="{FF2B5EF4-FFF2-40B4-BE49-F238E27FC236}">
                <a16:creationId xmlns:a16="http://schemas.microsoft.com/office/drawing/2014/main" id="{6DE60424-1421-5CFB-C9B9-38E1732601C5}"/>
              </a:ext>
            </a:extLst>
          </p:cNvPr>
          <p:cNvPicPr>
            <a:picLocks noChangeAspect="1"/>
          </p:cNvPicPr>
          <p:nvPr/>
        </p:nvPicPr>
        <p:blipFill>
          <a:blip r:embed="rId2"/>
          <a:stretch>
            <a:fillRect/>
          </a:stretch>
        </p:blipFill>
        <p:spPr>
          <a:xfrm>
            <a:off x="0" y="980141"/>
            <a:ext cx="9144000" cy="4129224"/>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FC065D-FC41-A686-4B9D-1A99F5FCB1B8}"/>
              </a:ext>
            </a:extLst>
          </p:cNvPr>
          <p:cNvSpPr txBox="1"/>
          <p:nvPr/>
        </p:nvSpPr>
        <p:spPr>
          <a:xfrm>
            <a:off x="2255921" y="463216"/>
            <a:ext cx="4217068" cy="461665"/>
          </a:xfrm>
          <a:prstGeom prst="rect">
            <a:avLst/>
          </a:prstGeom>
          <a:noFill/>
        </p:spPr>
        <p:txBody>
          <a:bodyPr wrap="square" rtlCol="0">
            <a:spAutoFit/>
          </a:bodyPr>
          <a:lstStyle/>
          <a:p>
            <a:pPr algn="ctr"/>
            <a:r>
              <a:rPr lang="en-US" sz="2400" dirty="0"/>
              <a:t>Registration-Success-Page</a:t>
            </a:r>
          </a:p>
        </p:txBody>
      </p:sp>
      <p:pic>
        <p:nvPicPr>
          <p:cNvPr id="4" name="Picture 3">
            <a:extLst>
              <a:ext uri="{FF2B5EF4-FFF2-40B4-BE49-F238E27FC236}">
                <a16:creationId xmlns:a16="http://schemas.microsoft.com/office/drawing/2014/main" id="{95961C50-348C-762D-D3A5-63A354D100E7}"/>
              </a:ext>
            </a:extLst>
          </p:cNvPr>
          <p:cNvPicPr>
            <a:picLocks noChangeAspect="1"/>
          </p:cNvPicPr>
          <p:nvPr/>
        </p:nvPicPr>
        <p:blipFill>
          <a:blip r:embed="rId2"/>
          <a:stretch>
            <a:fillRect/>
          </a:stretch>
        </p:blipFill>
        <p:spPr>
          <a:xfrm>
            <a:off x="0" y="1129552"/>
            <a:ext cx="9144000" cy="3984315"/>
          </a:xfrm>
          <a:prstGeom prst="rect">
            <a:avLst/>
          </a:prstGeom>
        </p:spPr>
      </p:pic>
    </p:spTree>
    <p:extLst>
      <p:ext uri="{BB962C8B-B14F-4D97-AF65-F5344CB8AC3E}">
        <p14:creationId xmlns:p14="http://schemas.microsoft.com/office/powerpoint/2010/main" val="262270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01B2EE-E2D7-FABC-1B33-8AA48666FB61}"/>
              </a:ext>
            </a:extLst>
          </p:cNvPr>
          <p:cNvSpPr txBox="1"/>
          <p:nvPr/>
        </p:nvSpPr>
        <p:spPr>
          <a:xfrm>
            <a:off x="1684421" y="469232"/>
            <a:ext cx="4836695" cy="461665"/>
          </a:xfrm>
          <a:prstGeom prst="rect">
            <a:avLst/>
          </a:prstGeom>
          <a:noFill/>
        </p:spPr>
        <p:txBody>
          <a:bodyPr wrap="square" rtlCol="0">
            <a:spAutoFit/>
          </a:bodyPr>
          <a:lstStyle/>
          <a:p>
            <a:pPr algn="ctr"/>
            <a:r>
              <a:rPr lang="en-US" sz="2400" dirty="0"/>
              <a:t>Logout-Page</a:t>
            </a:r>
          </a:p>
        </p:txBody>
      </p:sp>
      <p:pic>
        <p:nvPicPr>
          <p:cNvPr id="6" name="Picture 5">
            <a:extLst>
              <a:ext uri="{FF2B5EF4-FFF2-40B4-BE49-F238E27FC236}">
                <a16:creationId xmlns:a16="http://schemas.microsoft.com/office/drawing/2014/main" id="{EA670C64-70EE-D3C8-DC9F-F1597439A4DA}"/>
              </a:ext>
            </a:extLst>
          </p:cNvPr>
          <p:cNvPicPr>
            <a:picLocks noChangeAspect="1"/>
          </p:cNvPicPr>
          <p:nvPr/>
        </p:nvPicPr>
        <p:blipFill>
          <a:blip r:embed="rId2"/>
          <a:stretch>
            <a:fillRect/>
          </a:stretch>
        </p:blipFill>
        <p:spPr>
          <a:xfrm>
            <a:off x="0" y="930849"/>
            <a:ext cx="9144000" cy="4212651"/>
          </a:xfrm>
          <a:prstGeom prst="rect">
            <a:avLst/>
          </a:prstGeom>
        </p:spPr>
      </p:pic>
    </p:spTree>
    <p:extLst>
      <p:ext uri="{BB962C8B-B14F-4D97-AF65-F5344CB8AC3E}">
        <p14:creationId xmlns:p14="http://schemas.microsoft.com/office/powerpoint/2010/main" val="165268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623E9259-E221-8FD7-C720-B335F2090558}"/>
              </a:ext>
            </a:extLst>
          </p:cNvPr>
          <p:cNvSpPr txBox="1"/>
          <p:nvPr/>
        </p:nvSpPr>
        <p:spPr>
          <a:xfrm>
            <a:off x="574507" y="1311689"/>
            <a:ext cx="615716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BAB5D6A-F903-F69B-D48E-78FA43C5B708}"/>
              </a:ext>
            </a:extLst>
          </p:cNvPr>
          <p:cNvSpPr txBox="1"/>
          <p:nvPr/>
        </p:nvSpPr>
        <p:spPr>
          <a:xfrm>
            <a:off x="409074" y="1392144"/>
            <a:ext cx="824163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449A3B3-8D4E-E9A1-B1E8-A96C46F59924}"/>
              </a:ext>
            </a:extLst>
          </p:cNvPr>
          <p:cNvSpPr txBox="1"/>
          <p:nvPr/>
        </p:nvSpPr>
        <p:spPr>
          <a:xfrm>
            <a:off x="421105" y="1353239"/>
            <a:ext cx="7760369" cy="1815882"/>
          </a:xfrm>
          <a:prstGeom prst="rect">
            <a:avLst/>
          </a:prstGeom>
          <a:noFill/>
        </p:spPr>
        <p:txBody>
          <a:bodyPr wrap="square">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endParaRPr lang="en-US"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CCD0841-61EE-06A9-EECB-6B353BFA9A46}"/>
              </a:ext>
            </a:extLst>
          </p:cNvPr>
          <p:cNvSpPr txBox="1"/>
          <p:nvPr/>
        </p:nvSpPr>
        <p:spPr>
          <a:xfrm>
            <a:off x="282742" y="1131097"/>
            <a:ext cx="8795084"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6D4EF2F-5B5A-1D2B-9E03-7FEE92090783}"/>
              </a:ext>
            </a:extLst>
          </p:cNvPr>
          <p:cNvSpPr txBox="1"/>
          <p:nvPr/>
        </p:nvSpPr>
        <p:spPr>
          <a:xfrm>
            <a:off x="240631" y="1338565"/>
            <a:ext cx="854242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942DA68-B9D9-BB0A-89C0-E55892D387B9}"/>
              </a:ext>
            </a:extLst>
          </p:cNvPr>
          <p:cNvSpPr txBox="1"/>
          <p:nvPr/>
        </p:nvSpPr>
        <p:spPr>
          <a:xfrm>
            <a:off x="342900" y="1265813"/>
            <a:ext cx="8578516"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F9953F3-403D-117B-251F-7C6C9EE70366}"/>
              </a:ext>
            </a:extLst>
          </p:cNvPr>
          <p:cNvSpPr txBox="1"/>
          <p:nvPr/>
        </p:nvSpPr>
        <p:spPr>
          <a:xfrm>
            <a:off x="228600" y="1070105"/>
            <a:ext cx="9089858" cy="3539430"/>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user id, username, email, password, role (customer or administrator), etc.</a:t>
            </a:r>
          </a:p>
          <a:p>
            <a:pPr lvl="1"/>
            <a:endParaRPr lang="en-GB" dirty="0"/>
          </a:p>
          <a:p>
            <a:r>
              <a:rPr lang="en-GB" b="1" dirty="0"/>
              <a:t>Bus</a:t>
            </a:r>
            <a:r>
              <a:rPr lang="en-GB" dirty="0"/>
              <a:t>:</a:t>
            </a:r>
          </a:p>
          <a:p>
            <a:pPr lvl="1"/>
            <a:r>
              <a:rPr lang="en-GB" dirty="0"/>
              <a:t>Attributes: bus id, bus name, bus type, total seats, etc.</a:t>
            </a:r>
          </a:p>
          <a:p>
            <a:pPr lvl="1"/>
            <a:endParaRPr lang="en-GB" dirty="0"/>
          </a:p>
          <a:p>
            <a:r>
              <a:rPr lang="en-GB" b="1" dirty="0"/>
              <a:t>Route</a:t>
            </a:r>
            <a:r>
              <a:rPr lang="en-GB" dirty="0"/>
              <a:t>:</a:t>
            </a:r>
          </a:p>
          <a:p>
            <a:pPr lvl="1"/>
            <a:r>
              <a:rPr lang="en-GB" dirty="0"/>
              <a:t>Attributes: route id, origin, destination, distance, etc.</a:t>
            </a:r>
          </a:p>
          <a:p>
            <a:pPr lvl="1"/>
            <a:endParaRPr lang="en-GB" dirty="0"/>
          </a:p>
          <a:p>
            <a:r>
              <a:rPr lang="en-GB" b="1" dirty="0"/>
              <a:t>Booking</a:t>
            </a:r>
            <a:r>
              <a:rPr lang="en-GB" dirty="0"/>
              <a:t>:</a:t>
            </a:r>
          </a:p>
          <a:p>
            <a:pPr lvl="1"/>
            <a:r>
              <a:rPr lang="en-GB" dirty="0"/>
              <a:t>Attributes: booking id, user id (foreign key referencing User), bus id (foreign key referencing Bus), route id (foreign key referencing Route), booking date, status (confirmed, cancelled, pending), etc.</a:t>
            </a:r>
          </a:p>
          <a:p>
            <a:pPr lvl="1"/>
            <a:endParaRPr lang="en-GB" dirty="0"/>
          </a:p>
          <a:p>
            <a:r>
              <a:rPr lang="en-GB" b="1" dirty="0"/>
              <a:t>Seat</a:t>
            </a:r>
            <a:r>
              <a:rPr lang="en-GB" dirty="0"/>
              <a:t>:</a:t>
            </a:r>
          </a:p>
          <a:p>
            <a:pPr lvl="1"/>
            <a:r>
              <a:rPr lang="en-GB" dirty="0"/>
              <a:t>Attributes: seat id, bus id (foreign key referencing Bus), seat number, availability, etc.</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505326" y="1058779"/>
            <a:ext cx="8013032" cy="3850105"/>
          </a:xfrm>
        </p:spPr>
        <p:txBody>
          <a:bodyPr/>
          <a:lstStyle/>
          <a:p>
            <a:endParaRPr lang="en-US" dirty="0"/>
          </a:p>
        </p:txBody>
      </p:sp>
      <p:pic>
        <p:nvPicPr>
          <p:cNvPr id="6" name="Picture 5">
            <a:extLst>
              <a:ext uri="{FF2B5EF4-FFF2-40B4-BE49-F238E27FC236}">
                <a16:creationId xmlns:a16="http://schemas.microsoft.com/office/drawing/2014/main" id="{0F523445-A174-DE79-2ECE-018022A50987}"/>
              </a:ext>
            </a:extLst>
          </p:cNvPr>
          <p:cNvPicPr>
            <a:picLocks noChangeAspect="1"/>
          </p:cNvPicPr>
          <p:nvPr/>
        </p:nvPicPr>
        <p:blipFill>
          <a:blip r:embed="rId2"/>
          <a:stretch>
            <a:fillRect/>
          </a:stretch>
        </p:blipFill>
        <p:spPr>
          <a:xfrm>
            <a:off x="0" y="1016000"/>
            <a:ext cx="9144000" cy="4117027"/>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www.w3.org/XML/1998/namespace"/>
    <ds:schemaRef ds:uri="c0fa2617-96bd-425d-8578-e93563fe37c5"/>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http://schemas.openxmlformats.org/package/2006/metadata/core-properties"/>
    <ds:schemaRef ds:uri="9162bd5b-4ed9-4da3-b376-05204580ba3f"/>
    <ds:schemaRef ds:uri="http://purl.org/dc/dcmityp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55</TotalTime>
  <Words>658</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Hariharan P</cp:lastModifiedBy>
  <cp:revision>7</cp:revision>
  <dcterms:modified xsi:type="dcterms:W3CDTF">2024-04-09T06:49:30Z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